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Lato Light"/>
      <p:regular r:id="rId28"/>
      <p:bold r:id="rId29"/>
      <p:italic r:id="rId30"/>
      <p:boldItalic r:id="rId31"/>
    </p:embeddedFont>
    <p:embeddedFont>
      <p:font typeface="Montserrat ExtraLight"/>
      <p:regular r:id="rId32"/>
      <p:bold r:id="rId33"/>
      <p:italic r:id="rId34"/>
      <p:boldItalic r:id="rId35"/>
    </p:embeddedFont>
    <p:embeddedFont>
      <p:font typeface="Average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LatoLight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Light-boldItalic.fntdata"/><Relationship Id="rId30" Type="http://schemas.openxmlformats.org/officeDocument/2006/relationships/font" Target="fonts/LatoLight-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ExtraLigh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ExtraLigh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Extra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ExtraLight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Average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3233d58b3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3233d58b3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3233d58b3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3233d58b3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83233d58b3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83233d58b3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83233d58b3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83233d58b3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324474b5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324474b5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31d2a5477_0_2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31d2a5477_0_2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3233d58b3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3233d58b3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3233d58b3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3233d58b3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83233d58b3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83233d58b3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320965dd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8320965dd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32" name="Google Shape;132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Google Shape;151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53" name="Google Shape;153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54" name="Google Shape;15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6" name="Google Shape;1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4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4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4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" name="Google Shape;161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2" name="Google Shape;162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6" name="Google Shape;16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1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Google Shape;17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3" name="Google Shape;17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" name="Google Shape;17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Google Shape;17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85" name="Google Shape;18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8" name="Google Shape;1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9" name="Google Shape;189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checkcharitable.herokuapp.com/" TargetMode="External"/><Relationship Id="rId4" Type="http://schemas.openxmlformats.org/officeDocument/2006/relationships/image" Target="../media/image19.png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hyperlink" Target="https://www.who.int/emergencies/diseases/novel-coronavirus-2019" TargetMode="External"/><Relationship Id="rId6" Type="http://schemas.openxmlformats.org/officeDocument/2006/relationships/hyperlink" Target="https://coronavirus.jhu.edu/map.html" TargetMode="External"/><Relationship Id="rId7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 ExtraLight"/>
                <a:ea typeface="Montserrat ExtraLight"/>
                <a:cs typeface="Montserrat ExtraLight"/>
                <a:sym typeface="Montserrat ExtraLight"/>
              </a:rPr>
              <a:t>Chari</a:t>
            </a:r>
            <a:r>
              <a:rPr lang="en-GB">
                <a:latin typeface="Lato Light"/>
                <a:ea typeface="Lato Light"/>
                <a:cs typeface="Lato Light"/>
                <a:sym typeface="Lato Light"/>
              </a:rPr>
              <a:t>T</a:t>
            </a:r>
            <a:r>
              <a:rPr lang="en-GB">
                <a:latin typeface="Montserrat ExtraLight"/>
                <a:ea typeface="Montserrat ExtraLight"/>
                <a:cs typeface="Montserrat ExtraLight"/>
                <a:sym typeface="Montserrat ExtraLight"/>
              </a:rPr>
              <a:t>able</a:t>
            </a:r>
            <a:endParaRPr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95" name="Google Shape;195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Choose to give with confidence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/>
          <p:nvPr>
            <p:ph type="title"/>
          </p:nvPr>
        </p:nvSpPr>
        <p:spPr>
          <a:xfrm>
            <a:off x="1294300" y="70400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Data 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Pipeline</a:t>
            </a:r>
            <a:endParaRPr sz="3600"/>
          </a:p>
        </p:txBody>
      </p:sp>
      <p:sp>
        <p:nvSpPr>
          <p:cNvPr id="283" name="Google Shape;283;p26"/>
          <p:cNvSpPr txBox="1"/>
          <p:nvPr/>
        </p:nvSpPr>
        <p:spPr>
          <a:xfrm>
            <a:off x="1294300" y="2097575"/>
            <a:ext cx="5046300" cy="21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Latent dirichlet allocation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Boosted decision tree model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R-squared: 0.247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26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5" name="Google Shape;285;p26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6" name="Google Shape;2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7950" y="689975"/>
            <a:ext cx="4715224" cy="3140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87" name="Google Shape;28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4013" y="4050575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Website Walkthrough</a:t>
            </a:r>
            <a:endParaRPr sz="3600"/>
          </a:p>
        </p:txBody>
      </p:sp>
      <p:sp>
        <p:nvSpPr>
          <p:cNvPr id="293" name="Google Shape;293;p27"/>
          <p:cNvSpPr txBox="1"/>
          <p:nvPr>
            <p:ph idx="1" type="subTitle"/>
          </p:nvPr>
        </p:nvSpPr>
        <p:spPr>
          <a:xfrm>
            <a:off x="1297500" y="1118763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u="sng">
                <a:solidFill>
                  <a:srgbClr val="FFFFFF"/>
                </a:solidFill>
                <a:hlinkClick r:id="rId3"/>
              </a:rPr>
              <a:t>http://checkcharitable.herokuapp.com/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4" name="Google Shape;294;p27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95" name="Google Shape;295;p27"/>
          <p:cNvGrpSpPr/>
          <p:nvPr/>
        </p:nvGrpSpPr>
        <p:grpSpPr>
          <a:xfrm>
            <a:off x="4571988" y="1740577"/>
            <a:ext cx="3462484" cy="2672600"/>
            <a:chOff x="3553042" y="1657806"/>
            <a:chExt cx="3461100" cy="2671532"/>
          </a:xfrm>
        </p:grpSpPr>
        <p:sp>
          <p:nvSpPr>
            <p:cNvPr id="296" name="Google Shape;296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4" name="Google Shape;30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2050" y="1798450"/>
            <a:ext cx="3370601" cy="19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3998" y="4063498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 txBox="1"/>
          <p:nvPr>
            <p:ph type="title"/>
          </p:nvPr>
        </p:nvSpPr>
        <p:spPr>
          <a:xfrm>
            <a:off x="1052550" y="4418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Security</a:t>
            </a:r>
            <a:endParaRPr sz="3600"/>
          </a:p>
        </p:txBody>
      </p:sp>
      <p:sp>
        <p:nvSpPr>
          <p:cNvPr id="311" name="Google Shape;311;p28"/>
          <p:cNvSpPr txBox="1"/>
          <p:nvPr/>
        </p:nvSpPr>
        <p:spPr>
          <a:xfrm>
            <a:off x="1052550" y="1213950"/>
            <a:ext cx="5288100" cy="30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 logins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Cross-Site Scripting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SQL Injection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Confidentiality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Database Security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2" name="Google Shape;312;p2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13" name="Google Shape;313;p2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4" name="Google Shape;3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0799" y="1112523"/>
            <a:ext cx="2475599" cy="2778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4000" y="4050573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/>
          <p:nvPr>
            <p:ph type="title"/>
          </p:nvPr>
        </p:nvSpPr>
        <p:spPr>
          <a:xfrm>
            <a:off x="1294300" y="3911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Recommendations</a:t>
            </a:r>
            <a:endParaRPr sz="3600"/>
          </a:p>
        </p:txBody>
      </p:sp>
      <p:sp>
        <p:nvSpPr>
          <p:cNvPr id="321" name="Google Shape;321;p29"/>
          <p:cNvSpPr txBox="1"/>
          <p:nvPr/>
        </p:nvSpPr>
        <p:spPr>
          <a:xfrm>
            <a:off x="3890150" y="1507050"/>
            <a:ext cx="3814500" cy="21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the predictor feature for new campaigns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Target weak campaigns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2" name="Google Shape;322;p29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23" name="Google Shape;323;p29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4" name="Google Shape;32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225" y="779075"/>
            <a:ext cx="3585350" cy="358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3993" y="4063493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0"/>
          <p:cNvSpPr txBox="1"/>
          <p:nvPr>
            <p:ph type="title"/>
          </p:nvPr>
        </p:nvSpPr>
        <p:spPr>
          <a:xfrm>
            <a:off x="1052550" y="2328150"/>
            <a:ext cx="7038900" cy="48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Thank You</a:t>
            </a:r>
            <a:endParaRPr sz="3600"/>
          </a:p>
        </p:txBody>
      </p:sp>
      <p:sp>
        <p:nvSpPr>
          <p:cNvPr id="331" name="Google Shape;331;p30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2" name="Google Shape;3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3993" y="4063493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Overview</a:t>
            </a:r>
            <a:endParaRPr sz="3600"/>
          </a:p>
        </p:txBody>
      </p:sp>
      <p:sp>
        <p:nvSpPr>
          <p:cNvPr id="201" name="Google Shape;201;p18"/>
          <p:cNvSpPr txBox="1"/>
          <p:nvPr/>
        </p:nvSpPr>
        <p:spPr>
          <a:xfrm>
            <a:off x="1294300" y="2097575"/>
            <a:ext cx="4199100" cy="21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3" name="Google Shape;203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4" name="Google Shape;204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The Team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9"/>
          <p:cNvSpPr txBox="1"/>
          <p:nvPr/>
        </p:nvSpPr>
        <p:spPr>
          <a:xfrm>
            <a:off x="6903900" y="-1995275"/>
            <a:ext cx="70509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1" name="Google Shape;2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350" y="1434588"/>
            <a:ext cx="1591328" cy="159132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12" name="Google Shape;2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0675" y="1434588"/>
            <a:ext cx="1591324" cy="15913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13" name="Google Shape;21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2000" y="1434587"/>
            <a:ext cx="1591323" cy="15913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14" name="Google Shape;21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73325" y="1434588"/>
            <a:ext cx="1591325" cy="1591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15" name="Google Shape;215;p19"/>
          <p:cNvSpPr txBox="1"/>
          <p:nvPr/>
        </p:nvSpPr>
        <p:spPr>
          <a:xfrm>
            <a:off x="897725" y="3334488"/>
            <a:ext cx="15546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Jeffrey Mohler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19"/>
          <p:cNvSpPr txBox="1"/>
          <p:nvPr/>
        </p:nvSpPr>
        <p:spPr>
          <a:xfrm>
            <a:off x="6691675" y="3334488"/>
            <a:ext cx="15546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Josh Kartchner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4708313" y="3334488"/>
            <a:ext cx="16587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Bonnie McDougal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2803013" y="3334488"/>
            <a:ext cx="1554600" cy="4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McKay Matheson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9" name="Google Shape;219;p19"/>
          <p:cNvCxnSpPr/>
          <p:nvPr/>
        </p:nvCxnSpPr>
        <p:spPr>
          <a:xfrm>
            <a:off x="7371400" y="3279838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0" name="Google Shape;220;p19"/>
          <p:cNvCxnSpPr/>
          <p:nvPr/>
        </p:nvCxnSpPr>
        <p:spPr>
          <a:xfrm>
            <a:off x="3444875" y="3279838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1" name="Google Shape;221;p19"/>
          <p:cNvCxnSpPr/>
          <p:nvPr/>
        </p:nvCxnSpPr>
        <p:spPr>
          <a:xfrm>
            <a:off x="5402213" y="3279838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2" name="Google Shape;222;p19"/>
          <p:cNvCxnSpPr/>
          <p:nvPr/>
        </p:nvCxnSpPr>
        <p:spPr>
          <a:xfrm>
            <a:off x="1539563" y="3279838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 txBox="1"/>
          <p:nvPr>
            <p:ph type="title"/>
          </p:nvPr>
        </p:nvSpPr>
        <p:spPr>
          <a:xfrm>
            <a:off x="1052550" y="6236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COVID-19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Overview</a:t>
            </a:r>
            <a:endParaRPr sz="3600"/>
          </a:p>
        </p:txBody>
      </p:sp>
      <p:pic>
        <p:nvPicPr>
          <p:cNvPr id="228" name="Google Shape;2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0324" y="232825"/>
            <a:ext cx="4183474" cy="2842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700" y="1922850"/>
            <a:ext cx="5721924" cy="25674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0"/>
          <p:cNvSpPr txBox="1"/>
          <p:nvPr/>
        </p:nvSpPr>
        <p:spPr>
          <a:xfrm>
            <a:off x="72350" y="4407900"/>
            <a:ext cx="7775700" cy="7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Image sources: </a:t>
            </a:r>
            <a:r>
              <a:rPr lang="en-GB" sz="1000" u="sng">
                <a:hlinkClick r:id="rId5"/>
              </a:rPr>
              <a:t>https://www.who.int/emergencies/diseases/novel-coronavirus-2019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Lato"/>
                <a:ea typeface="Lato"/>
                <a:cs typeface="Lato"/>
                <a:sym typeface="Lato"/>
              </a:rPr>
              <a:t>                                   </a:t>
            </a:r>
            <a:r>
              <a:rPr lang="en-GB" sz="1000" u="sng">
                <a:hlinkClick r:id="rId6"/>
              </a:rPr>
              <a:t>https://coronavirus.jhu.edu/map.html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1" name="Google Shape;231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64013" y="4063500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1"/>
          <p:cNvSpPr txBox="1"/>
          <p:nvPr>
            <p:ph type="title"/>
          </p:nvPr>
        </p:nvSpPr>
        <p:spPr>
          <a:xfrm>
            <a:off x="1297500" y="7201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Pain Points</a:t>
            </a:r>
            <a:endParaRPr sz="3600"/>
          </a:p>
        </p:txBody>
      </p:sp>
      <p:sp>
        <p:nvSpPr>
          <p:cNvPr id="237" name="Google Shape;237;p21"/>
          <p:cNvSpPr txBox="1"/>
          <p:nvPr>
            <p:ph idx="1" type="body"/>
          </p:nvPr>
        </p:nvSpPr>
        <p:spPr>
          <a:xfrm>
            <a:off x="1297500" y="2026700"/>
            <a:ext cx="6519600" cy="14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Creating Successful Campaigns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Detecting Fraudulent Campaigns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38" name="Google Shape;2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223" y="720175"/>
            <a:ext cx="2750750" cy="357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4000" y="4063498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 txBox="1"/>
          <p:nvPr>
            <p:ph type="title"/>
          </p:nvPr>
        </p:nvSpPr>
        <p:spPr>
          <a:xfrm>
            <a:off x="1294300" y="3815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Project Objectives</a:t>
            </a:r>
            <a:endParaRPr sz="3600"/>
          </a:p>
        </p:txBody>
      </p:sp>
      <p:sp>
        <p:nvSpPr>
          <p:cNvPr id="245" name="Google Shape;245;p22"/>
          <p:cNvSpPr txBox="1"/>
          <p:nvPr/>
        </p:nvSpPr>
        <p:spPr>
          <a:xfrm>
            <a:off x="1294300" y="1613225"/>
            <a:ext cx="5797200" cy="21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Evaluate Data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Determine Success Measures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Develop Relevant Features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22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7" name="Google Shape;247;p22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8" name="Google Shape;2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737" y="1671000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3998" y="4050573"/>
            <a:ext cx="1080000" cy="10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737" y="3175150"/>
            <a:ext cx="360000" cy="3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737" y="2423075"/>
            <a:ext cx="360000" cy="36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3"/>
          <p:cNvSpPr txBox="1"/>
          <p:nvPr>
            <p:ph type="title"/>
          </p:nvPr>
        </p:nvSpPr>
        <p:spPr>
          <a:xfrm>
            <a:off x="1294300" y="4164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Data 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Cleaning</a:t>
            </a:r>
            <a:endParaRPr sz="3600"/>
          </a:p>
        </p:txBody>
      </p:sp>
      <p:sp>
        <p:nvSpPr>
          <p:cNvPr id="257" name="Google Shape;257;p23"/>
          <p:cNvSpPr txBox="1"/>
          <p:nvPr/>
        </p:nvSpPr>
        <p:spPr>
          <a:xfrm>
            <a:off x="1294300" y="1195625"/>
            <a:ext cx="5875800" cy="21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23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9" name="Google Shape;2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4079" y="384075"/>
            <a:ext cx="3746725" cy="3341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0" name="Google Shape;26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4011" y="2424544"/>
            <a:ext cx="4746388" cy="21293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1" name="Google Shape;26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4013" y="4050575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Success Measures</a:t>
            </a:r>
            <a:endParaRPr sz="3600"/>
          </a:p>
        </p:txBody>
      </p:sp>
      <p:sp>
        <p:nvSpPr>
          <p:cNvPr id="267" name="Google Shape;267;p24"/>
          <p:cNvSpPr txBox="1"/>
          <p:nvPr>
            <p:ph idx="1" type="body"/>
          </p:nvPr>
        </p:nvSpPr>
        <p:spPr>
          <a:xfrm>
            <a:off x="1312200" y="1228400"/>
            <a:ext cx="6519600" cy="33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To measure success in our prediction model, we created a calculated field titled success score. This score is the average T-score of two metrics: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Donation amount per donor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Percent of goal reached in collections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8" name="Google Shape;2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0026" y="2704801"/>
            <a:ext cx="4523950" cy="1576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9" name="Google Shape;26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3993" y="4063493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Success Measures</a:t>
            </a:r>
            <a:endParaRPr sz="3600"/>
          </a:p>
        </p:txBody>
      </p:sp>
      <p:sp>
        <p:nvSpPr>
          <p:cNvPr id="275" name="Google Shape;275;p25"/>
          <p:cNvSpPr txBox="1"/>
          <p:nvPr>
            <p:ph idx="1" type="body"/>
          </p:nvPr>
        </p:nvSpPr>
        <p:spPr>
          <a:xfrm>
            <a:off x="1312200" y="1228400"/>
            <a:ext cx="6519600" cy="33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Success scores in our data set are normally distributed except for a massive amount of campaigns that have not raised any money yet.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76" name="Google Shape;27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0259" y="2384596"/>
            <a:ext cx="3383475" cy="218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6000"/>
              </a:srgbClr>
            </a:outerShdw>
          </a:effectLst>
        </p:spPr>
      </p:pic>
      <p:pic>
        <p:nvPicPr>
          <p:cNvPr id="277" name="Google Shape;27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3993" y="4063493"/>
            <a:ext cx="1080000" cy="1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4097C8"/>
      </a:dk1>
      <a:lt1>
        <a:srgbClr val="FFFFFF"/>
      </a:lt1>
      <a:dk2>
        <a:srgbClr val="D9D9D9"/>
      </a:dk2>
      <a:lt2>
        <a:srgbClr val="FFC52D"/>
      </a:lt2>
      <a:accent1>
        <a:srgbClr val="CEECEF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